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9" autoAdjust="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8C503-D824-45D6-8444-32F2352B30B8}" type="datetimeFigureOut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92647-8D35-47D2-BAB6-6AADA3A827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99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hazard response time: </a:t>
            </a:r>
            <a:r>
              <a:rPr lang="en-US" altLang="zh-TW" dirty="0" smtClean="0"/>
              <a:t>Is the time taken to respond to the identification of a hazard.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92647-8D35-47D2-BAB6-6AADA3A8275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2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B4CB-7B98-4933-A8F7-8A7AF4347C22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FAA2-E894-4D66-9268-9EA92622DCAC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9D93-3927-4EF0-8099-EBDD1B3491CA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772400" cy="1143000"/>
          </a:xfrm>
        </p:spPr>
        <p:txBody>
          <a:bodyPr/>
          <a:lstStyle>
            <a:lvl1pPr algn="ctr">
              <a:defRPr baseline="0">
                <a:latin typeface="Times New Roman" pitchFamily="18" charset="0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8261-760C-4A11-A564-7C284BBBA576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15D59C69-A882-44D5-8221-5A08C110A85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8928992" cy="5472608"/>
          </a:xfrm>
        </p:spPr>
        <p:txBody>
          <a:bodyPr vert="horz"/>
          <a:lstStyle>
            <a:lvl1pPr>
              <a:defRPr sz="2400" baseline="0">
                <a:latin typeface="標楷體" pitchFamily="65" charset="-120"/>
                <a:ea typeface="標楷體" pitchFamily="65" charset="-120"/>
              </a:defRPr>
            </a:lvl1pPr>
            <a:lvl2pPr>
              <a:defRPr baseline="0">
                <a:latin typeface="標楷體" pitchFamily="65" charset="-120"/>
                <a:ea typeface="標楷體" pitchFamily="65" charset="-120"/>
              </a:defRPr>
            </a:lvl2pPr>
            <a:lvl3pPr>
              <a:defRPr baseline="0">
                <a:latin typeface="標楷體" pitchFamily="65" charset="-120"/>
                <a:ea typeface="標楷體" pitchFamily="65" charset="-120"/>
              </a:defRPr>
            </a:lvl3pPr>
            <a:lvl4pPr>
              <a:defRPr baseline="0">
                <a:latin typeface="標楷體" pitchFamily="65" charset="-120"/>
                <a:ea typeface="標楷體" pitchFamily="65" charset="-120"/>
              </a:defRPr>
            </a:lvl4pPr>
            <a:lvl5pPr>
              <a:defRPr baseline="0">
                <a:latin typeface="標楷體" pitchFamily="65" charset="-120"/>
                <a:ea typeface="標楷體" pitchFamily="65" charset="-120"/>
              </a:defRPr>
            </a:lvl5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16B-5914-4C0F-9336-FBDC2481420A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17D3-D0C9-4279-8E09-73681008FF33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D08E-2E95-48BB-937F-68DA285D4003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BCB-DE3A-4AA3-8FDB-02EAD39B9C04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8A3-76CF-4111-8245-F729785C77F6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BA8C-B158-49FD-AFF9-0BED282909CC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B77A-BCA1-4EEC-BD8E-94A67FED2876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A37D86-46FE-4D6E-9026-75E31476513C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23728" y="5013176"/>
            <a:ext cx="6400800" cy="1600200"/>
          </a:xfrm>
        </p:spPr>
        <p:txBody>
          <a:bodyPr/>
          <a:lstStyle/>
          <a:p>
            <a:pPr algn="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姓名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許浩維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:M10421233</a:t>
            </a:r>
          </a:p>
          <a:p>
            <a:pPr algn="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日期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2015.10.28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505930"/>
            <a:ext cx="9144000" cy="1470025"/>
          </a:xfrm>
        </p:spPr>
        <p:txBody>
          <a:bodyPr>
            <a:noAutofit/>
          </a:bodyPr>
          <a:lstStyle/>
          <a:p>
            <a:r>
              <a:rPr lang="en-US" altLang="zh-TW" sz="2800" dirty="0"/>
              <a:t>Mutual interferences of driving and texting performance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7504" y="350100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作者</a:t>
            </a:r>
            <a:r>
              <a:rPr lang="en-US" altLang="zh-TW" sz="2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r>
              <a:rPr lang="en-US" altLang="zh-TW" sz="2400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Jibo</a:t>
            </a:r>
            <a:r>
              <a:rPr lang="en-US" altLang="zh-TW" sz="2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TW" sz="24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He , Alex </a:t>
            </a:r>
            <a:r>
              <a:rPr lang="en-US" altLang="zh-TW" sz="24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Chaparro</a:t>
            </a:r>
            <a:r>
              <a:rPr lang="en-US" altLang="zh-TW" sz="24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, </a:t>
            </a:r>
            <a:r>
              <a:rPr lang="en-US" altLang="zh-TW" sz="24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Xiaohui</a:t>
            </a:r>
            <a:r>
              <a:rPr lang="en-US" altLang="zh-TW" sz="24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TW" sz="2400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Wub</a:t>
            </a:r>
            <a:r>
              <a:rPr lang="en-US" altLang="zh-TW" sz="2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Joseph </a:t>
            </a:r>
            <a:r>
              <a:rPr lang="en-US" altLang="zh-TW" sz="24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Crandall , Jake Ellis </a:t>
            </a:r>
            <a:endParaRPr lang="zh-TW" altLang="en-US" sz="24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4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-171400"/>
            <a:ext cx="7772400" cy="1043608"/>
          </a:xfrm>
        </p:spPr>
        <p:txBody>
          <a:bodyPr/>
          <a:lstStyle/>
          <a:p>
            <a:r>
              <a:rPr lang="en-US" altLang="zh-TW" dirty="0"/>
              <a:t>Result-</a:t>
            </a:r>
            <a:r>
              <a:rPr lang="en-US" altLang="zh-TW" dirty="0" smtClean="0"/>
              <a:t>Texting </a:t>
            </a:r>
            <a:r>
              <a:rPr lang="en-US" altLang="zh-TW" dirty="0"/>
              <a:t>performance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01976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716016" y="2492896"/>
            <a:ext cx="53162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簡訊完成時間</a:t>
            </a:r>
            <a:r>
              <a:rPr lang="en-US" altLang="zh-TW" sz="23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專心傳簡訊</a:t>
            </a:r>
            <a:r>
              <a:rPr lang="en-US" altLang="zh-TW" sz="2300" dirty="0" smtClean="0">
                <a:latin typeface="標楷體" pitchFamily="65" charset="-120"/>
                <a:ea typeface="標楷體" pitchFamily="65" charset="-120"/>
              </a:rPr>
              <a:t>:9.57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秒</a:t>
            </a: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一手開車一手傳簡訊</a:t>
            </a:r>
            <a:r>
              <a:rPr lang="en-US" altLang="zh-TW" sz="2300" dirty="0" smtClean="0">
                <a:latin typeface="標楷體" pitchFamily="65" charset="-120"/>
                <a:ea typeface="標楷體" pitchFamily="65" charset="-120"/>
              </a:rPr>
              <a:t>:16.73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秒</a:t>
            </a: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一手開車兩手</a:t>
            </a:r>
            <a:r>
              <a:rPr lang="zh-TW" altLang="en-US" sz="2300" dirty="0">
                <a:latin typeface="標楷體" pitchFamily="65" charset="-120"/>
                <a:ea typeface="標楷體" pitchFamily="65" charset="-120"/>
              </a:rPr>
              <a:t>傳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簡訊</a:t>
            </a:r>
            <a:r>
              <a:rPr lang="en-US" altLang="zh-TW" sz="2300" dirty="0" smtClean="0">
                <a:latin typeface="標楷體" pitchFamily="65" charset="-120"/>
                <a:ea typeface="標楷體" pitchFamily="65" charset="-120"/>
              </a:rPr>
              <a:t>:16.73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秒</a:t>
            </a: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3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55576" y="5517232"/>
            <a:ext cx="8064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00" b="1" dirty="0">
                <a:latin typeface="標楷體" pitchFamily="65" charset="-120"/>
                <a:ea typeface="標楷體" pitchFamily="65" charset="-120"/>
              </a:rPr>
              <a:t>不管他們使用一隻手或</a:t>
            </a:r>
            <a:r>
              <a:rPr lang="zh-TW" altLang="en-US" sz="2300" b="1" dirty="0" smtClean="0">
                <a:latin typeface="標楷體" pitchFamily="65" charset="-120"/>
                <a:ea typeface="標楷體" pitchFamily="65" charset="-120"/>
              </a:rPr>
              <a:t>雙手，受測者開車時需較長的時間來完成打字的任務。</a:t>
            </a:r>
            <a:endParaRPr lang="zh-TW" altLang="en-US" sz="23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901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2" y="1008603"/>
            <a:ext cx="5012792" cy="443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99592" y="-378296"/>
            <a:ext cx="7772400" cy="1143000"/>
          </a:xfrm>
        </p:spPr>
        <p:txBody>
          <a:bodyPr/>
          <a:lstStyle/>
          <a:p>
            <a:r>
              <a:rPr lang="en-US" altLang="zh-TW" dirty="0"/>
              <a:t>Result-</a:t>
            </a:r>
            <a:r>
              <a:rPr lang="en-US" altLang="zh-TW" dirty="0" smtClean="0"/>
              <a:t>Texting </a:t>
            </a:r>
            <a:r>
              <a:rPr lang="en-US" altLang="zh-TW" dirty="0"/>
              <a:t>performance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860032" y="2060848"/>
            <a:ext cx="73448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打字速率</a:t>
            </a:r>
            <a:r>
              <a:rPr lang="en-US" altLang="zh-TW" sz="23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專心傳簡訊</a:t>
            </a:r>
            <a:r>
              <a:rPr lang="en-US" altLang="zh-TW" sz="2300" dirty="0" smtClean="0">
                <a:latin typeface="標楷體" pitchFamily="65" charset="-120"/>
                <a:ea typeface="標楷體" pitchFamily="65" charset="-120"/>
              </a:rPr>
              <a:t>:1.17</a:t>
            </a:r>
            <a:r>
              <a:rPr lang="zh-TW" altLang="en-US" sz="2300" dirty="0">
                <a:latin typeface="標楷體" pitchFamily="65" charset="-120"/>
                <a:ea typeface="標楷體" pitchFamily="65" charset="-120"/>
              </a:rPr>
              <a:t>字</a:t>
            </a: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一手開車一手傳簡訊</a:t>
            </a:r>
            <a:r>
              <a:rPr lang="en-US" altLang="zh-TW" sz="2300" dirty="0" smtClean="0">
                <a:latin typeface="標楷體" pitchFamily="65" charset="-120"/>
                <a:ea typeface="標楷體" pitchFamily="65" charset="-120"/>
              </a:rPr>
              <a:t>:0.67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字</a:t>
            </a: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一手開車兩手</a:t>
            </a:r>
            <a:r>
              <a:rPr lang="zh-TW" altLang="en-US" sz="2300" dirty="0">
                <a:latin typeface="標楷體" pitchFamily="65" charset="-120"/>
                <a:ea typeface="標楷體" pitchFamily="65" charset="-120"/>
              </a:rPr>
              <a:t>傳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簡訊</a:t>
            </a:r>
            <a:r>
              <a:rPr lang="en-US" altLang="zh-TW" sz="23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sz="2300" dirty="0">
                <a:latin typeface="標楷體" pitchFamily="65" charset="-120"/>
                <a:ea typeface="標楷體" pitchFamily="65" charset="-120"/>
              </a:rPr>
              <a:t>0.67</a:t>
            </a:r>
            <a:r>
              <a:rPr lang="zh-TW" altLang="en-US" sz="2300" dirty="0">
                <a:latin typeface="標楷體" pitchFamily="65" charset="-120"/>
                <a:ea typeface="標楷體" pitchFamily="65" charset="-120"/>
              </a:rPr>
              <a:t>字</a:t>
            </a:r>
            <a:endParaRPr lang="en-US" altLang="zh-TW" sz="23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3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1560" y="5661248"/>
            <a:ext cx="806489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00" b="1" dirty="0" smtClean="0">
                <a:latin typeface="標楷體" pitchFamily="65" charset="-120"/>
                <a:ea typeface="標楷體" pitchFamily="65" charset="-120"/>
              </a:rPr>
              <a:t>當專心發送簡訊時，受測者可以在每一秒鐘輸入更多的字元</a:t>
            </a:r>
            <a:endParaRPr lang="zh-TW" altLang="en-US" sz="23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3893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7" name="內容版面配置區 3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8928992" cy="5472608"/>
          </a:xfrm>
        </p:spPr>
        <p:txBody>
          <a:bodyPr/>
          <a:lstStyle/>
          <a:p>
            <a:r>
              <a:rPr lang="zh-TW" altLang="en-US" dirty="0" smtClean="0"/>
              <a:t>從此次實驗中發現收發簡訊會對駕駛造成影響，同時會增加文字輸入錯誤的機會。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同時做兩件工作都會使其中一項工作表現變差。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專心</a:t>
            </a:r>
            <a:r>
              <a:rPr lang="zh-TW" altLang="en-US" dirty="0" smtClean="0"/>
              <a:t>開車不分心是最安全也是最佳的駕駛表現。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發送簡訊將危害到駕駛的安全，且傷害到他們的生命安全。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351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Discussion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8928992" cy="5472608"/>
          </a:xfrm>
        </p:spPr>
        <p:txBody>
          <a:bodyPr/>
          <a:lstStyle/>
          <a:p>
            <a:r>
              <a:rPr lang="zh-TW" altLang="en-US" dirty="0" smtClean="0"/>
              <a:t>希望智慧型手機開發人員能導入「駕駛模式」製手機中，即當駕駛正在開車時將阻止來電與訊息的傳入，以減少駕駛分心。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研究人員將專注在手機的</a:t>
            </a:r>
            <a:r>
              <a:rPr lang="zh-TW" altLang="en-US" dirty="0" smtClean="0"/>
              <a:t>功能與應用程式以</a:t>
            </a:r>
            <a:r>
              <a:rPr lang="zh-TW" altLang="en-US" dirty="0"/>
              <a:t>提高駕駛的</a:t>
            </a:r>
            <a:r>
              <a:rPr lang="zh-TW" altLang="en-US" dirty="0" smtClean="0"/>
              <a:t>安全。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隨著科技進步與發展，智慧型手機可以使駕駛更安全而不是造成危險。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153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目前已有立法推動開車時少發簡訊，因有大量的證據指開車時發送簡訊將影響開車表現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本研究將探討</a:t>
            </a:r>
            <a:r>
              <a:rPr lang="zh-TW" altLang="en-US" b="1" dirty="0" smtClean="0"/>
              <a:t>變換車道</a:t>
            </a:r>
            <a:r>
              <a:rPr lang="zh-TW" altLang="en-US" dirty="0" smtClean="0"/>
              <a:t>與利用智慧型手機</a:t>
            </a:r>
            <a:r>
              <a:rPr lang="zh-TW" altLang="en-US" b="1" dirty="0" smtClean="0"/>
              <a:t>發送簡訊</a:t>
            </a:r>
            <a:r>
              <a:rPr lang="zh-TW" altLang="en-US" dirty="0" smtClean="0"/>
              <a:t>來研究駕駛和發送簡訊的相互影響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dirty="0" smtClean="0"/>
              <a:t>將提供科學依據告知駕駛當開車時不要發送簡訊因為這是危險行為</a:t>
            </a:r>
            <a:endParaRPr lang="en-US" altLang="zh-TW" dirty="0"/>
          </a:p>
        </p:txBody>
      </p:sp>
      <p:pic>
        <p:nvPicPr>
          <p:cNvPr id="1026" name="Picture 2" descr="http://rjwestmore.com/wp-content/uploads/2015/04/texti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06" y="4005064"/>
            <a:ext cx="1842842" cy="275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928992" cy="5472608"/>
          </a:xfrm>
        </p:spPr>
        <p:txBody>
          <a:bodyPr/>
          <a:lstStyle/>
          <a:p>
            <a:r>
              <a:rPr lang="en-US" altLang="zh-TW" dirty="0"/>
              <a:t>Texting while driving has become a widespread risky </a:t>
            </a:r>
            <a:r>
              <a:rPr lang="en-US" altLang="zh-TW" dirty="0" smtClean="0"/>
              <a:t>behavior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</a:t>
            </a:r>
            <a:r>
              <a:rPr lang="en-US" altLang="zh-TW" dirty="0"/>
              <a:t>may impair driving performance more than talking on a </a:t>
            </a:r>
            <a:r>
              <a:rPr lang="en-US" altLang="zh-TW" dirty="0" smtClean="0"/>
              <a:t>cell</a:t>
            </a:r>
            <a:r>
              <a:rPr lang="zh-TW" altLang="en-US" dirty="0" smtClean="0"/>
              <a:t> </a:t>
            </a:r>
            <a:r>
              <a:rPr lang="en-US" altLang="zh-TW" dirty="0" smtClean="0"/>
              <a:t>phone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en-US" altLang="zh-TW" dirty="0" err="1">
                <a:solidFill>
                  <a:srgbClr val="0070C0"/>
                </a:solidFill>
              </a:rPr>
              <a:t>Caird</a:t>
            </a:r>
            <a:r>
              <a:rPr lang="en-US" altLang="zh-TW" dirty="0">
                <a:solidFill>
                  <a:srgbClr val="0070C0"/>
                </a:solidFill>
              </a:rPr>
              <a:t>, Johnston, </a:t>
            </a:r>
            <a:r>
              <a:rPr lang="en-US" altLang="zh-TW" dirty="0" err="1">
                <a:solidFill>
                  <a:srgbClr val="0070C0"/>
                </a:solidFill>
              </a:rPr>
              <a:t>Willness</a:t>
            </a:r>
            <a:r>
              <a:rPr lang="en-US" altLang="zh-TW" dirty="0">
                <a:solidFill>
                  <a:srgbClr val="0070C0"/>
                </a:solidFill>
              </a:rPr>
              <a:t>, </a:t>
            </a:r>
            <a:r>
              <a:rPr lang="en-US" altLang="zh-TW" dirty="0" err="1">
                <a:solidFill>
                  <a:srgbClr val="0070C0"/>
                </a:solidFill>
              </a:rPr>
              <a:t>Asbridge</a:t>
            </a:r>
            <a:r>
              <a:rPr lang="en-US" altLang="zh-TW" dirty="0">
                <a:solidFill>
                  <a:srgbClr val="0070C0"/>
                </a:solidFill>
              </a:rPr>
              <a:t>, &amp; Steel, </a:t>
            </a:r>
            <a:r>
              <a:rPr lang="en-US" altLang="zh-TW" dirty="0" smtClean="0">
                <a:solidFill>
                  <a:srgbClr val="0070C0"/>
                </a:solidFill>
              </a:rPr>
              <a:t>2014)</a:t>
            </a:r>
          </a:p>
          <a:p>
            <a:pPr marL="0" indent="0">
              <a:buNone/>
            </a:pP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en-US" altLang="zh-TW" dirty="0"/>
              <a:t>Concurrent texting impairs driving in various ways. For example, texting while driving increases hazard response </a:t>
            </a:r>
            <a:r>
              <a:rPr lang="en-US" altLang="zh-TW" dirty="0" smtClean="0"/>
              <a:t>time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(Burge</a:t>
            </a:r>
            <a:r>
              <a:rPr lang="zh-TW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TW" dirty="0">
                <a:solidFill>
                  <a:srgbClr val="0070C0"/>
                </a:solidFill>
              </a:rPr>
              <a:t>&amp; </a:t>
            </a:r>
            <a:r>
              <a:rPr lang="en-US" altLang="zh-TW" dirty="0" err="1">
                <a:solidFill>
                  <a:srgbClr val="0070C0"/>
                </a:solidFill>
              </a:rPr>
              <a:t>Chaparro</a:t>
            </a:r>
            <a:r>
              <a:rPr lang="en-US" altLang="zh-TW" dirty="0">
                <a:solidFill>
                  <a:srgbClr val="0070C0"/>
                </a:solidFill>
              </a:rPr>
              <a:t>, </a:t>
            </a:r>
            <a:r>
              <a:rPr lang="en-US" altLang="zh-TW" dirty="0" smtClean="0">
                <a:solidFill>
                  <a:srgbClr val="0070C0"/>
                </a:solidFill>
              </a:rPr>
              <a:t>2012)</a:t>
            </a:r>
          </a:p>
          <a:p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en-US" altLang="zh-TW" dirty="0"/>
              <a:t>People have limited ability to perform two tasks simultaneously, such as texting and driving and doing so results in deficits on one or both of the tasks being </a:t>
            </a:r>
            <a:r>
              <a:rPr lang="en-US" altLang="zh-TW" dirty="0" smtClean="0"/>
              <a:t>performed</a:t>
            </a:r>
            <a:r>
              <a:rPr lang="zh-TW" altLang="en-US" dirty="0" smtClean="0"/>
              <a:t> </a:t>
            </a: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en-US" altLang="zh-TW" dirty="0" err="1">
                <a:solidFill>
                  <a:srgbClr val="0070C0"/>
                </a:solidFill>
              </a:rPr>
              <a:t>Allport</a:t>
            </a:r>
            <a:r>
              <a:rPr lang="en-US" altLang="zh-TW" dirty="0">
                <a:solidFill>
                  <a:srgbClr val="0070C0"/>
                </a:solidFill>
              </a:rPr>
              <a:t>, </a:t>
            </a:r>
            <a:r>
              <a:rPr lang="en-US" altLang="zh-TW" dirty="0" err="1">
                <a:solidFill>
                  <a:srgbClr val="0070C0"/>
                </a:solidFill>
              </a:rPr>
              <a:t>Antonis</a:t>
            </a:r>
            <a:r>
              <a:rPr lang="en-US" altLang="zh-TW" dirty="0">
                <a:solidFill>
                  <a:srgbClr val="0070C0"/>
                </a:solidFill>
              </a:rPr>
              <a:t>,&amp;Reynolds, 1972</a:t>
            </a:r>
            <a:r>
              <a:rPr lang="en-US" altLang="zh-TW" dirty="0" smtClean="0">
                <a:solidFill>
                  <a:srgbClr val="0070C0"/>
                </a:solidFill>
              </a:rPr>
              <a:t>)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</a:t>
            </a:r>
            <a:r>
              <a:rPr lang="en-US" altLang="zh-TW" dirty="0" smtClean="0"/>
              <a:t>ethods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從介於</a:t>
            </a:r>
            <a:r>
              <a:rPr lang="en-US" altLang="zh-TW" dirty="0" smtClean="0"/>
              <a:t>18</a:t>
            </a:r>
            <a:r>
              <a:rPr lang="zh-TW" altLang="en-US" dirty="0" smtClean="0"/>
              <a:t>至</a:t>
            </a:r>
            <a:r>
              <a:rPr lang="en-US" altLang="zh-TW" dirty="0" smtClean="0"/>
              <a:t>35</a:t>
            </a:r>
            <a:r>
              <a:rPr lang="zh-TW" altLang="en-US" dirty="0" smtClean="0"/>
              <a:t>歲的大學社團中挑選</a:t>
            </a:r>
            <a:r>
              <a:rPr lang="en-US" altLang="zh-TW" dirty="0" smtClean="0"/>
              <a:t>28</a:t>
            </a:r>
            <a:r>
              <a:rPr lang="zh-TW" altLang="en-US" dirty="0" smtClean="0"/>
              <a:t>位民眾，其中男生</a:t>
            </a:r>
            <a:r>
              <a:rPr lang="en-US" altLang="zh-TW" dirty="0" smtClean="0"/>
              <a:t>12</a:t>
            </a:r>
            <a:r>
              <a:rPr lang="zh-TW" altLang="en-US" dirty="0" smtClean="0"/>
              <a:t>位，女生</a:t>
            </a:r>
            <a:r>
              <a:rPr lang="en-US" altLang="zh-TW" dirty="0" smtClean="0"/>
              <a:t>16</a:t>
            </a:r>
            <a:r>
              <a:rPr lang="zh-TW" altLang="en-US" dirty="0" smtClean="0"/>
              <a:t>位。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28</a:t>
            </a:r>
            <a:r>
              <a:rPr lang="zh-TW" altLang="en-US" dirty="0" smtClean="0"/>
              <a:t>位民眾中平均年齡</a:t>
            </a:r>
            <a:r>
              <a:rPr lang="en-US" altLang="zh-TW" dirty="0" smtClean="0"/>
              <a:t>22.14</a:t>
            </a:r>
            <a:r>
              <a:rPr lang="zh-TW" altLang="en-US" dirty="0" smtClean="0"/>
              <a:t>歲，標準差</a:t>
            </a:r>
            <a:r>
              <a:rPr lang="en-US" altLang="zh-TW" dirty="0" smtClean="0"/>
              <a:t>4.64</a:t>
            </a:r>
            <a:r>
              <a:rPr lang="zh-TW" altLang="en-US" dirty="0" smtClean="0"/>
              <a:t>歲，每位都是自願參加該實驗。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確認每位受測者為右撇子，且駕駛經驗為</a:t>
            </a:r>
            <a:r>
              <a:rPr lang="en-US" altLang="zh-TW" dirty="0" smtClean="0"/>
              <a:t>2</a:t>
            </a:r>
            <a:r>
              <a:rPr lang="zh-TW" altLang="en-US" dirty="0" smtClean="0"/>
              <a:t>年以上。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平均駕駛經驗</a:t>
            </a:r>
            <a:r>
              <a:rPr lang="en-US" altLang="zh-TW" dirty="0" smtClean="0"/>
              <a:t>6.29</a:t>
            </a:r>
            <a:r>
              <a:rPr lang="zh-TW" altLang="en-US" dirty="0" smtClean="0"/>
              <a:t>年，駕駛經驗標準差</a:t>
            </a:r>
            <a:r>
              <a:rPr lang="en-US" altLang="zh-TW" dirty="0" smtClean="0"/>
              <a:t>4.51</a:t>
            </a:r>
            <a:r>
              <a:rPr lang="zh-TW" altLang="en-US" dirty="0" smtClean="0"/>
              <a:t>年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r>
              <a:rPr lang="zh-TW" altLang="en-US" dirty="0" smtClean="0"/>
              <a:t>每一位都擁有智慧型手機且每日平均發送</a:t>
            </a:r>
            <a:r>
              <a:rPr lang="en-US" altLang="zh-TW" dirty="0" smtClean="0"/>
              <a:t>83</a:t>
            </a:r>
            <a:r>
              <a:rPr lang="zh-TW" altLang="en-US" dirty="0" smtClean="0"/>
              <a:t>則簡訊。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中位數為</a:t>
            </a:r>
            <a:r>
              <a:rPr lang="en-US" altLang="zh-TW" dirty="0" smtClean="0"/>
              <a:t>70</a:t>
            </a:r>
            <a:r>
              <a:rPr lang="zh-TW" altLang="en-US" dirty="0" smtClean="0"/>
              <a:t>則，標準差</a:t>
            </a:r>
            <a:r>
              <a:rPr lang="en-US" altLang="zh-TW" dirty="0" smtClean="0"/>
              <a:t>86.06</a:t>
            </a:r>
            <a:r>
              <a:rPr lang="zh-TW" altLang="en-US" dirty="0" smtClean="0"/>
              <a:t>則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409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Experiment-Apparatus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使用駕駛模擬器進行評估，螢幕為夏普公司</a:t>
            </a:r>
            <a:r>
              <a:rPr lang="en-US" altLang="zh-TW" dirty="0" smtClean="0"/>
              <a:t>60</a:t>
            </a:r>
            <a:r>
              <a:rPr lang="zh-TW" altLang="en-US" dirty="0" smtClean="0"/>
              <a:t>吋</a:t>
            </a:r>
            <a:r>
              <a:rPr lang="en-US" altLang="zh-TW" dirty="0" smtClean="0"/>
              <a:t>3DLCD</a:t>
            </a:r>
            <a:r>
              <a:rPr lang="zh-TW" altLang="en-US" dirty="0" smtClean="0"/>
              <a:t>顯示器，使用通用汽車公司的汽車坐墊，使用羅技公司的方向盤及踏板。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發送簡訊之裝置為</a:t>
            </a:r>
            <a:r>
              <a:rPr lang="en-US" altLang="zh-TW" dirty="0" smtClean="0"/>
              <a:t>4.3</a:t>
            </a:r>
            <a:r>
              <a:rPr lang="zh-TW" altLang="en-US" dirty="0" smtClean="0"/>
              <a:t>吋</a:t>
            </a:r>
            <a:r>
              <a:rPr lang="en-US" altLang="zh-TW" dirty="0" smtClean="0"/>
              <a:t>HTC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ThunderBolt</a:t>
            </a:r>
            <a:r>
              <a:rPr lang="zh-TW" altLang="en-US" dirty="0" smtClean="0"/>
              <a:t>，系統為</a:t>
            </a:r>
            <a:r>
              <a:rPr lang="en-US" altLang="zh-TW" dirty="0"/>
              <a:t>Android </a:t>
            </a:r>
            <a:r>
              <a:rPr lang="en-US" altLang="zh-TW" dirty="0" smtClean="0"/>
              <a:t>2.3.4</a:t>
            </a:r>
          </a:p>
          <a:p>
            <a:endParaRPr lang="en-US" altLang="zh-TW" dirty="0"/>
          </a:p>
          <a:p>
            <a:r>
              <a:rPr lang="zh-TW" altLang="en-US" dirty="0" smtClean="0"/>
              <a:t>智慧型手機鍵盤的設計為</a:t>
            </a:r>
            <a:r>
              <a:rPr lang="en-US" altLang="zh-TW" dirty="0" smtClean="0"/>
              <a:t>QWERT</a:t>
            </a:r>
            <a:r>
              <a:rPr lang="zh-TW" altLang="en-US" dirty="0"/>
              <a:t>佈局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72" y="3501008"/>
            <a:ext cx="3349155" cy="314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encrypted-tbn3.gstatic.com/images?q=tbn:ANd9GcTn-85e4U6EZouAPVxvy5F_x58oAba_KBbUJuNUbmF5G77sa7XcJ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4320480" cy="225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-306288"/>
            <a:ext cx="7772400" cy="1143000"/>
          </a:xfrm>
        </p:spPr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8928992" cy="5472608"/>
          </a:xfrm>
        </p:spPr>
        <p:txBody>
          <a:bodyPr/>
          <a:lstStyle/>
          <a:p>
            <a:r>
              <a:rPr lang="zh-TW" altLang="en-US" dirty="0" smtClean="0"/>
              <a:t>將進行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個實驗分別為</a:t>
            </a:r>
            <a:endParaRPr lang="en-US" altLang="zh-TW" dirty="0" smtClean="0"/>
          </a:p>
          <a:p>
            <a:pPr marL="777240" lvl="1" indent="-457200">
              <a:buClr>
                <a:srgbClr val="002060"/>
              </a:buClr>
              <a:buFont typeface="+mj-lt"/>
              <a:buAutoNum type="arabicPeriod"/>
            </a:pPr>
            <a:r>
              <a:rPr lang="zh-TW" altLang="en-US" dirty="0"/>
              <a:t>使用兩手專心開車</a:t>
            </a:r>
            <a:endParaRPr lang="en-US" altLang="zh-TW" dirty="0"/>
          </a:p>
          <a:p>
            <a:pPr marL="777240" lvl="1" indent="-457200">
              <a:buClr>
                <a:srgbClr val="002060"/>
              </a:buClr>
              <a:buFont typeface="+mj-lt"/>
              <a:buAutoNum type="arabicPeriod"/>
            </a:pPr>
            <a:r>
              <a:rPr lang="zh-TW" altLang="en-US" dirty="0"/>
              <a:t>一手開車一手發送簡訊</a:t>
            </a:r>
            <a:endParaRPr lang="en-US" altLang="zh-TW" dirty="0"/>
          </a:p>
          <a:p>
            <a:pPr marL="777240" lvl="1" indent="-457200">
              <a:buClr>
                <a:srgbClr val="002060"/>
              </a:buClr>
              <a:buFont typeface="+mj-lt"/>
              <a:buAutoNum type="arabicPeriod"/>
            </a:pPr>
            <a:r>
              <a:rPr lang="zh-TW" altLang="en-US" dirty="0"/>
              <a:t>開車並使用兩手發送簡訊</a:t>
            </a:r>
            <a:endParaRPr lang="en-US" altLang="zh-TW" dirty="0"/>
          </a:p>
          <a:p>
            <a:pPr marL="777240" lvl="1" indent="-457200">
              <a:buClr>
                <a:srgbClr val="002060"/>
              </a:buClr>
              <a:buFont typeface="+mj-lt"/>
              <a:buAutoNum type="arabicPeriod"/>
            </a:pPr>
            <a:r>
              <a:rPr lang="zh-TW" altLang="en-US" dirty="0"/>
              <a:t>不開車使用一手發送簡訊</a:t>
            </a:r>
            <a:endParaRPr lang="en-US" altLang="zh-TW" dirty="0"/>
          </a:p>
          <a:p>
            <a:pPr marL="777240" lvl="1" indent="-457200">
              <a:buClr>
                <a:srgbClr val="002060"/>
              </a:buClr>
              <a:buFont typeface="+mj-lt"/>
              <a:buAutoNum type="arabicPeriod"/>
            </a:pPr>
            <a:r>
              <a:rPr lang="zh-TW" altLang="en-US" dirty="0"/>
              <a:t>不開車使用兩手發送</a:t>
            </a:r>
            <a:r>
              <a:rPr lang="zh-TW" altLang="en-US" dirty="0" smtClean="0"/>
              <a:t>簡訊</a:t>
            </a:r>
            <a:endParaRPr lang="en-US" altLang="zh-TW" dirty="0"/>
          </a:p>
          <a:p>
            <a:pPr marL="777240" lvl="1" indent="-457200">
              <a:buClr>
                <a:srgbClr val="002060"/>
              </a:buClr>
              <a:buFont typeface="+mj-lt"/>
              <a:buAutoNum type="arabicPeriod"/>
            </a:pPr>
            <a:endParaRPr lang="en-US" altLang="zh-TW" dirty="0"/>
          </a:p>
          <a:p>
            <a:pPr marL="388620" indent="-342900"/>
            <a:r>
              <a:rPr lang="zh-TW" altLang="en-US" dirty="0"/>
              <a:t>駕駛測定的變量為平均車道偏移與車道偏移的標準</a:t>
            </a:r>
            <a:r>
              <a:rPr lang="zh-TW" altLang="en-US" dirty="0" smtClean="0"/>
              <a:t>差</a:t>
            </a:r>
            <a:endParaRPr lang="en-US" altLang="zh-TW" dirty="0"/>
          </a:p>
          <a:p>
            <a:pPr marL="388620" indent="-342900"/>
            <a:r>
              <a:rPr lang="zh-TW" altLang="en-US" dirty="0"/>
              <a:t>車道偏移指車子的中心與車道中心之間的差</a:t>
            </a:r>
            <a:endParaRPr lang="en-US" altLang="zh-TW" dirty="0"/>
          </a:p>
          <a:p>
            <a:pPr marL="388620" indent="-342900"/>
            <a:endParaRPr lang="en-US" altLang="zh-TW" dirty="0"/>
          </a:p>
          <a:p>
            <a:pPr marL="388620" indent="-342900"/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77240" lvl="1" indent="-457200">
              <a:buClr>
                <a:srgbClr val="002060"/>
              </a:buClr>
              <a:buFont typeface="+mj-lt"/>
              <a:buAutoNum type="arabicPeriod"/>
            </a:pPr>
            <a:endParaRPr lang="zh-TW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8136904" cy="205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0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Experiment-</a:t>
            </a:r>
            <a:r>
              <a:rPr lang="en-US" altLang="zh-TW" dirty="0"/>
              <a:t>Lane Change </a:t>
            </a:r>
            <a:r>
              <a:rPr lang="en-US" altLang="zh-TW" dirty="0" smtClean="0"/>
              <a:t>Task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受測者被要求在一直線三線道的道路行駛，在兩側有告示牌，須根據指示的車道中行駛。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受測者須保持以時速</a:t>
            </a:r>
            <a:r>
              <a:rPr lang="en-US" altLang="zh-TW" dirty="0" smtClean="0"/>
              <a:t>60</a:t>
            </a:r>
            <a:r>
              <a:rPr lang="zh-TW" altLang="en-US" dirty="0" smtClean="0"/>
              <a:t>公里的恆定速度行駛，當接到指示時需快速準確的變更車道。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3016"/>
            <a:ext cx="5544616" cy="312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3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4.ggpht.com/2-tvvLeUIv9ZmuumkjcqzELW5XtHz1mhYCjd2tLp7rCcy9hREWfU-b0GJYV-zktHKLfv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r>
              <a:rPr lang="en-US" altLang="zh-TW" dirty="0"/>
              <a:t>-Texting</a:t>
            </a:r>
            <a:r>
              <a:rPr lang="zh-TW" altLang="en-US" dirty="0"/>
              <a:t> </a:t>
            </a:r>
            <a:r>
              <a:rPr lang="en-US" altLang="zh-TW" dirty="0"/>
              <a:t>Task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在一個隨機的區間中撥送鍵入的簡訊內容，而播送的時間服從</a:t>
            </a:r>
            <a:r>
              <a:rPr lang="zh-TW" altLang="en-US" dirty="0"/>
              <a:t>均勻</a:t>
            </a:r>
            <a:r>
              <a:rPr lang="zh-TW" altLang="en-US" dirty="0" smtClean="0"/>
              <a:t>分配</a:t>
            </a:r>
            <a:r>
              <a:rPr lang="en-US" altLang="zh-TW" dirty="0" smtClean="0"/>
              <a:t>40~60</a:t>
            </a:r>
            <a:r>
              <a:rPr lang="zh-TW" altLang="en-US" dirty="0" smtClean="0"/>
              <a:t>秒。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當接到訊息時，受測者須馬上打開應用程式，立即發送簡訊。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指示將簡訊送至手機中，當簡訊送出後應用程式將被關閉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771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259756" cy="346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39" y="841309"/>
            <a:ext cx="4198033" cy="345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-387424"/>
            <a:ext cx="7772400" cy="1143000"/>
          </a:xfrm>
        </p:spPr>
        <p:txBody>
          <a:bodyPr/>
          <a:lstStyle/>
          <a:p>
            <a:r>
              <a:rPr lang="en-US" altLang="zh-TW" dirty="0" smtClean="0"/>
              <a:t>Result-</a:t>
            </a:r>
            <a:r>
              <a:rPr lang="en-US" altLang="zh-TW" dirty="0"/>
              <a:t>Driving performance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7844" y="4230121"/>
            <a:ext cx="53162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行駛偏移標準差</a:t>
            </a:r>
            <a:r>
              <a:rPr lang="en-US" altLang="zh-TW" sz="23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300" dirty="0">
                <a:latin typeface="標楷體" pitchFamily="65" charset="-120"/>
                <a:ea typeface="標楷體" pitchFamily="65" charset="-120"/>
              </a:rPr>
              <a:t>專心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開車</a:t>
            </a:r>
            <a:r>
              <a:rPr lang="en-US" altLang="zh-TW" sz="2300" dirty="0" smtClean="0">
                <a:latin typeface="標楷體" pitchFamily="65" charset="-120"/>
                <a:ea typeface="標楷體" pitchFamily="65" charset="-120"/>
              </a:rPr>
              <a:t>:1.09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公尺</a:t>
            </a: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一手開車一手傳簡訊</a:t>
            </a:r>
            <a:r>
              <a:rPr lang="en-US" altLang="zh-TW" sz="2300" dirty="0" smtClean="0">
                <a:latin typeface="標楷體" pitchFamily="65" charset="-120"/>
                <a:ea typeface="標楷體" pitchFamily="65" charset="-120"/>
              </a:rPr>
              <a:t>:1.21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公尺</a:t>
            </a: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300" dirty="0">
                <a:latin typeface="標楷體" pitchFamily="65" charset="-120"/>
                <a:ea typeface="標楷體" pitchFamily="65" charset="-120"/>
              </a:rPr>
              <a:t>一手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開車兩手</a:t>
            </a:r>
            <a:r>
              <a:rPr lang="zh-TW" altLang="en-US" sz="2300" dirty="0">
                <a:latin typeface="標楷體" pitchFamily="65" charset="-120"/>
                <a:ea typeface="標楷體" pitchFamily="65" charset="-120"/>
              </a:rPr>
              <a:t>傳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簡訊</a:t>
            </a:r>
            <a:r>
              <a:rPr lang="en-US" altLang="zh-TW" sz="2300" dirty="0" smtClean="0">
                <a:latin typeface="標楷體" pitchFamily="65" charset="-120"/>
                <a:ea typeface="標楷體" pitchFamily="65" charset="-120"/>
              </a:rPr>
              <a:t>:1.27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公尺</a:t>
            </a: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3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572000" y="4230121"/>
            <a:ext cx="53162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行駛偏移平均</a:t>
            </a:r>
            <a:r>
              <a:rPr lang="en-US" altLang="zh-TW" sz="23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300" dirty="0">
                <a:latin typeface="標楷體" pitchFamily="65" charset="-120"/>
                <a:ea typeface="標楷體" pitchFamily="65" charset="-120"/>
              </a:rPr>
              <a:t>專心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開車</a:t>
            </a:r>
            <a:r>
              <a:rPr lang="en-US" altLang="zh-TW" sz="2300" dirty="0" smtClean="0">
                <a:latin typeface="標楷體" pitchFamily="65" charset="-120"/>
                <a:ea typeface="標楷體" pitchFamily="65" charset="-120"/>
              </a:rPr>
              <a:t>:0.81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公尺</a:t>
            </a: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一手開車一手傳簡訊</a:t>
            </a:r>
            <a:r>
              <a:rPr lang="en-US" altLang="zh-TW" sz="2300" dirty="0" smtClean="0">
                <a:latin typeface="標楷體" pitchFamily="65" charset="-120"/>
                <a:ea typeface="標楷體" pitchFamily="65" charset="-120"/>
              </a:rPr>
              <a:t>:0.94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公尺</a:t>
            </a: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300" dirty="0">
                <a:latin typeface="標楷體" pitchFamily="65" charset="-120"/>
                <a:ea typeface="標楷體" pitchFamily="65" charset="-120"/>
              </a:rPr>
              <a:t>一手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開車兩手</a:t>
            </a:r>
            <a:r>
              <a:rPr lang="zh-TW" altLang="en-US" sz="2300" dirty="0">
                <a:latin typeface="標楷體" pitchFamily="65" charset="-120"/>
                <a:ea typeface="標楷體" pitchFamily="65" charset="-120"/>
              </a:rPr>
              <a:t>傳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簡訊</a:t>
            </a:r>
            <a:r>
              <a:rPr lang="en-US" altLang="zh-TW" sz="2300" dirty="0" smtClean="0">
                <a:latin typeface="標楷體" pitchFamily="65" charset="-120"/>
                <a:ea typeface="標楷體" pitchFamily="65" charset="-120"/>
              </a:rPr>
              <a:t>:0.98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公尺</a:t>
            </a: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3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6063679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使用一手開車兩手傳簡訊的偏移距離比其他兩者來的高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8952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1076</TotalTime>
  <Words>868</Words>
  <Application>Microsoft Office PowerPoint</Application>
  <PresentationFormat>如螢幕大小 (4:3)</PresentationFormat>
  <Paragraphs>115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公正</vt:lpstr>
      <vt:lpstr>Mutual interferences of driving and texting performance</vt:lpstr>
      <vt:lpstr>Abstract</vt:lpstr>
      <vt:lpstr>Introduction</vt:lpstr>
      <vt:lpstr>Methods</vt:lpstr>
      <vt:lpstr>Experiment-Apparatus </vt:lpstr>
      <vt:lpstr>Experiment</vt:lpstr>
      <vt:lpstr>Experiment-Lane Change Task</vt:lpstr>
      <vt:lpstr>Experiment-Texting Task</vt:lpstr>
      <vt:lpstr>Result-Driving performance</vt:lpstr>
      <vt:lpstr>Result-Texting performance</vt:lpstr>
      <vt:lpstr>Result-Texting performance</vt:lpstr>
      <vt:lpstr>Conclusion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methodology to design an ergonomic  and sustainable order picking system  using motion capturing systems</dc:title>
  <dc:creator>user</dc:creator>
  <cp:lastModifiedBy>user</cp:lastModifiedBy>
  <cp:revision>44</cp:revision>
  <dcterms:created xsi:type="dcterms:W3CDTF">2015-10-12T05:18:03Z</dcterms:created>
  <dcterms:modified xsi:type="dcterms:W3CDTF">2015-10-28T01:20:12Z</dcterms:modified>
</cp:coreProperties>
</file>